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2" r:id="rId3"/>
    <p:sldId id="257" r:id="rId4"/>
    <p:sldId id="259" r:id="rId5"/>
    <p:sldId id="258" r:id="rId6"/>
    <p:sldId id="280" r:id="rId7"/>
    <p:sldId id="269" r:id="rId8"/>
    <p:sldId id="274" r:id="rId9"/>
    <p:sldId id="275" r:id="rId10"/>
    <p:sldId id="261" r:id="rId11"/>
    <p:sldId id="266" r:id="rId12"/>
    <p:sldId id="276" r:id="rId13"/>
    <p:sldId id="262" r:id="rId14"/>
    <p:sldId id="267" r:id="rId15"/>
    <p:sldId id="263" r:id="rId16"/>
    <p:sldId id="268" r:id="rId17"/>
    <p:sldId id="278" r:id="rId18"/>
    <p:sldId id="279" r:id="rId19"/>
    <p:sldId id="273" r:id="rId20"/>
    <p:sldId id="282" r:id="rId21"/>
    <p:sldId id="283" r:id="rId22"/>
    <p:sldId id="264" r:id="rId23"/>
    <p:sldId id="271" r:id="rId24"/>
    <p:sldId id="265" r:id="rId25"/>
    <p:sldId id="277" r:id="rId26"/>
    <p:sldId id="28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55371F4-67B2-40D1-A91D-9F0406A85B11}" type="datetimeFigureOut">
              <a:rPr lang="ru-RU" smtClean="0"/>
              <a:pPr/>
              <a:t>10.10.2016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010088F-B1C5-467B-8F60-CEF8808230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71F4-67B2-40D1-A91D-9F0406A85B11}" type="datetimeFigureOut">
              <a:rPr lang="ru-RU" smtClean="0"/>
              <a:pPr/>
              <a:t>10.10.2016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088F-B1C5-467B-8F60-CEF8808230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71F4-67B2-40D1-A91D-9F0406A85B11}" type="datetimeFigureOut">
              <a:rPr lang="ru-RU" smtClean="0"/>
              <a:pPr/>
              <a:t>10.10.2016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088F-B1C5-467B-8F60-CEF8808230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55371F4-67B2-40D1-A91D-9F0406A85B11}" type="datetimeFigureOut">
              <a:rPr lang="ru-RU" smtClean="0"/>
              <a:pPr/>
              <a:t>10.10.2016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010088F-B1C5-467B-8F60-CEF88082306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55371F4-67B2-40D1-A91D-9F0406A85B11}" type="datetimeFigureOut">
              <a:rPr lang="ru-RU" smtClean="0"/>
              <a:pPr/>
              <a:t>10.10.2016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010088F-B1C5-467B-8F60-CEF8808230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71F4-67B2-40D1-A91D-9F0406A85B11}" type="datetimeFigureOut">
              <a:rPr lang="ru-RU" smtClean="0"/>
              <a:pPr/>
              <a:t>10.10.2016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088F-B1C5-467B-8F60-CEF88082306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71F4-67B2-40D1-A91D-9F0406A85B11}" type="datetimeFigureOut">
              <a:rPr lang="ru-RU" smtClean="0"/>
              <a:pPr/>
              <a:t>10.10.2016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088F-B1C5-467B-8F60-CEF88082306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55371F4-67B2-40D1-A91D-9F0406A85B11}" type="datetimeFigureOut">
              <a:rPr lang="ru-RU" smtClean="0"/>
              <a:pPr/>
              <a:t>10.10.2016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10088F-B1C5-467B-8F60-CEF88082306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71F4-67B2-40D1-A91D-9F0406A85B11}" type="datetimeFigureOut">
              <a:rPr lang="ru-RU" smtClean="0"/>
              <a:pPr/>
              <a:t>10.10.2016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0088F-B1C5-467B-8F60-CEF8808230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55371F4-67B2-40D1-A91D-9F0406A85B11}" type="datetimeFigureOut">
              <a:rPr lang="ru-RU" smtClean="0"/>
              <a:pPr/>
              <a:t>10.10.2016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010088F-B1C5-467B-8F60-CEF88082306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55371F4-67B2-40D1-A91D-9F0406A85B11}" type="datetimeFigureOut">
              <a:rPr lang="ru-RU" smtClean="0"/>
              <a:pPr/>
              <a:t>10.10.2016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10088F-B1C5-467B-8F60-CEF88082306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55371F4-67B2-40D1-A91D-9F0406A85B11}" type="datetimeFigureOut">
              <a:rPr lang="ru-RU" smtClean="0"/>
              <a:pPr/>
              <a:t>10.10.2016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010088F-B1C5-467B-8F60-CEF8808230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28803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Информационно консультативный материал  по теме :</a:t>
            </a:r>
            <a:b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«Математическая предметно-развивающая и игровая среда»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pPr algn="ctr"/>
            <a:r>
              <a:rPr lang="ru-RU" dirty="0" smtClean="0"/>
              <a:t>Подготовила   воспитатель  МБДОУ  г. Иркутска детского сада № 115       Серых О.Н.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103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отобразительных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игр   с математическим содержанием  на тематические сюжеты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«Кукла Маша ходит» (большие и маленькие шаги)</a:t>
            </a:r>
          </a:p>
          <a:p>
            <a:r>
              <a:rPr lang="ru-RU" dirty="0" smtClean="0"/>
              <a:t>«Кот и мыши» (один и много)</a:t>
            </a:r>
          </a:p>
          <a:p>
            <a:r>
              <a:rPr lang="ru-RU" dirty="0" smtClean="0"/>
              <a:t>«Одень куклу Полину» (количество одежды, </a:t>
            </a:r>
            <a:r>
              <a:rPr lang="ru-RU" dirty="0" err="1" smtClean="0"/>
              <a:t>др</a:t>
            </a:r>
            <a:r>
              <a:rPr lang="ru-RU" dirty="0" smtClean="0"/>
              <a:t>)</a:t>
            </a:r>
          </a:p>
          <a:p>
            <a:r>
              <a:rPr lang="ru-RU" dirty="0" smtClean="0"/>
              <a:t>«Катаем машины по дорожке» (широкая и узкая дорожки)</a:t>
            </a:r>
          </a:p>
          <a:p>
            <a:r>
              <a:rPr lang="ru-RU" dirty="0" smtClean="0"/>
              <a:t>«Накрой стол для куклы» (много, мало, ни одного)</a:t>
            </a:r>
          </a:p>
          <a:p>
            <a:r>
              <a:rPr lang="ru-RU" dirty="0" smtClean="0"/>
              <a:t>«Для какой куклы кровать» (величина)</a:t>
            </a:r>
          </a:p>
          <a:p>
            <a:r>
              <a:rPr lang="ru-RU" dirty="0" smtClean="0"/>
              <a:t>«Идем с куклами в лес по ягоды» (пространственная ориентировка, временные представления)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Содержание игр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Фотомонтаж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392488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67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Атрибуты для создания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мини-квартиры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(величина, счет</a:t>
            </a:r>
            <a:r>
              <a:rPr lang="ru-RU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количество, 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цвет, </a:t>
            </a:r>
            <a:r>
              <a:rPr lang="ru-RU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 изготовления,  расположение 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Посуда- столовый сервиз, чайный сервиз, разные по размеру кастрюли, сковородки, разделочная доска, </a:t>
            </a:r>
          </a:p>
          <a:p>
            <a:r>
              <a:rPr lang="ru-RU" dirty="0" smtClean="0"/>
              <a:t>Одежда – набор летней и зимней одежды, обувь, головные уборы, аксессуары;</a:t>
            </a:r>
            <a:endParaRPr lang="ru-RU" dirty="0"/>
          </a:p>
          <a:p>
            <a:r>
              <a:rPr lang="ru-RU" dirty="0" smtClean="0"/>
              <a:t>Мебель – плита для приготовления пищи, кроватки для кукол, стол, стулья, шкаф для одежды, ширма;</a:t>
            </a:r>
          </a:p>
          <a:p>
            <a:r>
              <a:rPr lang="ru-RU" dirty="0" smtClean="0"/>
              <a:t>Постельные принадлежности – подушка, матрас, одеяло, простыня, пододеяльник, наволочка.</a:t>
            </a:r>
          </a:p>
        </p:txBody>
      </p:sp>
    </p:spTree>
    <p:extLst>
      <p:ext uri="{BB962C8B-B14F-4D97-AF65-F5344CB8AC3E}">
        <p14:creationId xmlns:p14="http://schemas.microsoft.com/office/powerpoint/2010/main" val="339526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75438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Центра сюжетно ролевых  игр с элементами </a:t>
            </a:r>
            <a:r>
              <a:rPr lang="ru-RU" dirty="0" err="1" smtClean="0">
                <a:solidFill>
                  <a:srgbClr val="0070C0"/>
                </a:solidFill>
              </a:rPr>
              <a:t>отобразительных</a:t>
            </a:r>
            <a:r>
              <a:rPr lang="ru-RU" dirty="0" smtClean="0">
                <a:solidFill>
                  <a:srgbClr val="0070C0"/>
                </a:solidFill>
              </a:rPr>
              <a:t> игр математического содержания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Накрой стол кукле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355976" y="1601123"/>
            <a:ext cx="3657600" cy="658368"/>
          </a:xfrm>
        </p:spPr>
        <p:txBody>
          <a:bodyPr/>
          <a:lstStyle/>
          <a:p>
            <a:r>
              <a:rPr lang="ru-RU" dirty="0" smtClean="0"/>
              <a:t>Для какой куклы кровать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3672408" cy="396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76872"/>
            <a:ext cx="4104456" cy="398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Центр конструктивных игр с образными игрушками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Кукольная квартира для игры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Кухня и столовая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Гардеробная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Магазин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Гараж для машин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Улица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Дом для домашних животных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Зоопарк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Стройка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Городская архитектура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Фантазийные постройки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Игры  и игрушки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Коллаж игр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4392488" cy="404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90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Конструирование для формирования наглядно-образного мышления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Строительные материалы;</a:t>
            </a:r>
          </a:p>
          <a:p>
            <a:r>
              <a:rPr lang="ru-RU" dirty="0" smtClean="0"/>
              <a:t>Конструкторы «</a:t>
            </a:r>
            <a:r>
              <a:rPr lang="ru-RU" dirty="0" err="1" smtClean="0"/>
              <a:t>Лего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Тематические конструкторы</a:t>
            </a:r>
          </a:p>
          <a:p>
            <a:r>
              <a:rPr lang="ru-RU" dirty="0" smtClean="0"/>
              <a:t>Тематические наборы</a:t>
            </a:r>
          </a:p>
          <a:p>
            <a:r>
              <a:rPr lang="ru-RU" dirty="0" smtClean="0"/>
              <a:t>Магнитный конструктор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Фото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Конструкторы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             Фото коллаж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4392488" cy="401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16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дидактических игрушек для математического развития детей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Наборы полосок и лент, разных по длине и ширине;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Объемные и плоскостные модели домов и елок;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Картинки с изображением времен года, частей суток;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Наборы цифр от 1 до 10;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Карточки с изображением разного количества предметов: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Наборы геометрических фигур;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Муляжи овощей и фруктов;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Мячи разных размеров;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Коробки-вкладыши разных размеров.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Скатерть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Содержание </a:t>
            </a:r>
            <a:r>
              <a:rPr lang="ru-RU" dirty="0" err="1" smtClean="0"/>
              <a:t>д\</a:t>
            </a:r>
            <a:r>
              <a:rPr lang="ru-RU" dirty="0" smtClean="0"/>
              <a:t> центра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err="1" smtClean="0"/>
              <a:t>Фотоколлаж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4320480" cy="458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66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Математический  центр совместной деятельности детей и взрослых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Прямоугольные доски из пластика;</a:t>
            </a:r>
          </a:p>
          <a:p>
            <a:r>
              <a:rPr lang="ru-RU" dirty="0" smtClean="0"/>
              <a:t>Листы бумаги;</a:t>
            </a:r>
          </a:p>
          <a:p>
            <a:r>
              <a:rPr lang="ru-RU" dirty="0" smtClean="0"/>
              <a:t>Набор цифр;</a:t>
            </a:r>
          </a:p>
          <a:p>
            <a:r>
              <a:rPr lang="ru-RU" dirty="0" smtClean="0"/>
              <a:t>Геометрические фигуры;</a:t>
            </a:r>
          </a:p>
          <a:p>
            <a:r>
              <a:rPr lang="ru-RU" dirty="0" smtClean="0"/>
              <a:t>Набор картинок;</a:t>
            </a:r>
          </a:p>
          <a:p>
            <a:r>
              <a:rPr lang="ru-RU" dirty="0" smtClean="0"/>
              <a:t>Дидактический материал;</a:t>
            </a:r>
          </a:p>
          <a:p>
            <a:r>
              <a:rPr lang="ru-RU" dirty="0" smtClean="0"/>
              <a:t>Плакаты;</a:t>
            </a:r>
          </a:p>
          <a:p>
            <a:r>
              <a:rPr lang="ru-RU" dirty="0" smtClean="0"/>
              <a:t>Задания для индивидуальной работы;</a:t>
            </a:r>
          </a:p>
          <a:p>
            <a:r>
              <a:rPr lang="ru-RU" dirty="0" smtClean="0"/>
              <a:t>зонирование любым способом,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Фото с детьми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Содержание 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Фото коллаж 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894" y="1556792"/>
            <a:ext cx="4452562" cy="484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98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детского самовыражения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Фото  ширм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4"/>
          </p:nvPr>
        </p:nvSpPr>
        <p:spPr>
          <a:xfrm>
            <a:off x="3635896" y="2362200"/>
            <a:ext cx="4393679" cy="3886200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Полифункциональность</a:t>
            </a:r>
            <a:r>
              <a:rPr lang="ru-RU" dirty="0" smtClean="0"/>
              <a:t> – нет жесткого закрепления, возможность сменяемости различных составляющих  предметной среды- ширмы, ленты, модули  с математическими фигурами, формами, цветовыми дорожками, др.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Предметная и игровая деятельность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Содержательность и насыщенность </a:t>
            </a:r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563888" cy="396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70767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Воздушные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модули, </a:t>
            </a:r>
            <a:r>
              <a:rPr lang="ru-RU" dirty="0" smtClean="0">
                <a:solidFill>
                  <a:srgbClr val="FF0000"/>
                </a:solidFill>
              </a:rPr>
              <a:t>ленты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Фото с детьми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Фото с детьми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Ленты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Воздушные модули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25514"/>
            <a:ext cx="388843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21039"/>
            <a:ext cx="3894399" cy="292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экспериментирования с различными доступными  материалами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42386" y="1628800"/>
            <a:ext cx="3657600" cy="4536504"/>
          </a:xfrm>
        </p:spPr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Фото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67240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374441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ФГОС ДО (Р-3\п-3.3.)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Требования к развивающей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предметно - пространственной среде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87208" cy="4873752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3.3.1.Развивающая предметно – пространственная среда </a:t>
            </a:r>
            <a:r>
              <a:rPr lang="ru-RU" sz="2000" b="1" dirty="0" smtClean="0">
                <a:solidFill>
                  <a:srgbClr val="0070C0"/>
                </a:solidFill>
              </a:rPr>
              <a:t>обеспечивает</a:t>
            </a:r>
            <a:r>
              <a:rPr lang="ru-RU" sz="2000" dirty="0" smtClean="0"/>
              <a:t> максимальную  реализацию образовательного потенциала пространства Организации, группы, участка приспособленных для реализации Программы материалами, оборудованием, инвентарем предназначенным для развития  детей дошкольного возраста в соответствии с особенностями каждого возрастного этапа…</a:t>
            </a:r>
          </a:p>
          <a:p>
            <a:r>
              <a:rPr lang="ru-RU" sz="2000" dirty="0" smtClean="0"/>
              <a:t>3.3.2. Развивающая предметно – пространственная среда должна </a:t>
            </a:r>
            <a:r>
              <a:rPr lang="ru-RU" sz="2000" b="1" dirty="0" smtClean="0">
                <a:solidFill>
                  <a:srgbClr val="0070C0"/>
                </a:solidFill>
              </a:rPr>
              <a:t>обеспечить </a:t>
            </a:r>
            <a:r>
              <a:rPr lang="ru-RU" sz="2000" dirty="0" smtClean="0"/>
              <a:t>возможность общения и совместной деятельности детей и взрослых…</a:t>
            </a:r>
          </a:p>
          <a:p>
            <a:r>
              <a:rPr lang="ru-RU" sz="2000" dirty="0" smtClean="0"/>
              <a:t>3.3.3. Предметно – пространственная среда должна </a:t>
            </a:r>
            <a:r>
              <a:rPr lang="ru-RU" sz="2000" b="1" dirty="0" smtClean="0">
                <a:solidFill>
                  <a:srgbClr val="0070C0"/>
                </a:solidFill>
              </a:rPr>
              <a:t>обеспечить  </a:t>
            </a:r>
            <a:r>
              <a:rPr lang="ru-RU" sz="2000" dirty="0" smtClean="0"/>
              <a:t>реализацию  образовательной программы и учет возрастных особенностей детей</a:t>
            </a:r>
          </a:p>
          <a:p>
            <a:r>
              <a:rPr lang="ru-RU" sz="2000" dirty="0" smtClean="0"/>
              <a:t>3.3.4. </a:t>
            </a:r>
            <a:r>
              <a:rPr lang="ru-RU" sz="2000" dirty="0" smtClean="0">
                <a:solidFill>
                  <a:srgbClr val="0070C0"/>
                </a:solidFill>
              </a:rPr>
              <a:t>развивающая предметно – пространственная среда должна быть  содержательно -насыщенной, трансформируемой,  вариативной,  доступной и безопасной. 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Познавательная деятельность – исследование, экспериментирование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779160"/>
          </a:xfrm>
        </p:spPr>
        <p:txBody>
          <a:bodyPr/>
          <a:lstStyle/>
          <a:p>
            <a:r>
              <a:rPr lang="ru-RU" dirty="0" err="1" smtClean="0"/>
              <a:t>Фотоколлаж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err="1" smtClean="0"/>
              <a:t>Фотоколлаж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672408" cy="47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3960441" cy="466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Исследовательская деятельность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Опыты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Экспериментирование 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367240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64271"/>
            <a:ext cx="397004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Самостоятельные игры детей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(усвоение математических представлений). 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«Цветные шары»</a:t>
            </a:r>
          </a:p>
          <a:p>
            <a:r>
              <a:rPr lang="ru-RU" dirty="0" smtClean="0"/>
              <a:t>«Цветные кубики»</a:t>
            </a:r>
          </a:p>
          <a:p>
            <a:r>
              <a:rPr lang="ru-RU" dirty="0" smtClean="0"/>
              <a:t>«Цвет и форма»</a:t>
            </a:r>
          </a:p>
          <a:p>
            <a:r>
              <a:rPr lang="ru-RU" dirty="0" smtClean="0"/>
              <a:t>«Чудесный мешочек»</a:t>
            </a:r>
          </a:p>
          <a:p>
            <a:r>
              <a:rPr lang="ru-RU" dirty="0" smtClean="0"/>
              <a:t>«Домино»</a:t>
            </a:r>
          </a:p>
          <a:p>
            <a:r>
              <a:rPr lang="ru-RU" dirty="0" smtClean="0"/>
              <a:t>«Раз, два, три-сосчитай»</a:t>
            </a:r>
          </a:p>
          <a:p>
            <a:r>
              <a:rPr lang="ru-RU" dirty="0" smtClean="0"/>
              <a:t>«На что похожа эта фигура?»</a:t>
            </a:r>
          </a:p>
          <a:p>
            <a:r>
              <a:rPr lang="ru-RU" dirty="0" smtClean="0"/>
              <a:t>«Времена года»</a:t>
            </a:r>
          </a:p>
          <a:p>
            <a:r>
              <a:rPr lang="ru-RU" dirty="0" smtClean="0"/>
              <a:t>«Почтовый ящик»</a:t>
            </a:r>
          </a:p>
          <a:p>
            <a:r>
              <a:rPr lang="ru-RU" dirty="0" smtClean="0"/>
              <a:t>«Изо дня в день»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Математические игры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err="1" smtClean="0"/>
              <a:t>фотоколлаж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464496" cy="467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82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 самостоятельной деятельности   детей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2890664" cy="48737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60" name="Picture 4" descr="http://concord.websib.ru/wp-content/uploads/2012/04/%D0%A1%D0%B0%D0%BC%D0%BE%D1%81%D1%82%D0%BE%D1%8F%D1%82%D0%B5%D0%BB%D1%8C%D0%BD%D0%B0%D1%8F-%D1%80%D0%B0%D0%B1%D0%BE%D1%82%D0%B0-%D1%83%D1%87%D0%B0%D1%89%D0%B8%D1%85%D1%81%D1%8F-%D0%BD%D0%B0-%D1%83%D1%80%D0%BE%D0%BA%D0%B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40268"/>
            <a:ext cx="7272808" cy="48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6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Интегративный подход  организации  математической среды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75112"/>
          </a:xfrm>
        </p:spPr>
        <p:txBody>
          <a:bodyPr>
            <a:normAutofit fontScale="47500" lnSpcReduction="20000"/>
          </a:bodyPr>
          <a:lstStyle/>
          <a:p>
            <a:r>
              <a:rPr lang="ru-RU" sz="3300" dirty="0" smtClean="0"/>
              <a:t>Коврик с написанными на нем цифрами для запоминания движений;</a:t>
            </a:r>
          </a:p>
          <a:p>
            <a:r>
              <a:rPr lang="ru-RU" sz="3300" dirty="0" smtClean="0"/>
              <a:t>Использование математического оборудования на занятиях по ритмике или фитнесу;</a:t>
            </a:r>
          </a:p>
          <a:p>
            <a:r>
              <a:rPr lang="ru-RU" sz="3300" dirty="0" smtClean="0"/>
              <a:t>Вместо инструкций использовать последовательность шагов; (один, два, три)</a:t>
            </a:r>
          </a:p>
          <a:p>
            <a:r>
              <a:rPr lang="ru-RU" sz="3300" dirty="0" smtClean="0"/>
              <a:t>Использовать ориентировку в пространстве для выполнения заданий;</a:t>
            </a:r>
          </a:p>
          <a:p>
            <a:r>
              <a:rPr lang="ru-RU" sz="3300" dirty="0" smtClean="0"/>
              <a:t>Отсчитывать количество выполнения общеразвивающих упражнений;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«Познавательное и физическое развитие»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err="1" smtClean="0"/>
              <a:t>фотоколлаж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66631"/>
            <a:ext cx="4248472" cy="46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66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12289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двигательной активности и игр малой подвижности  с математическим  содержанием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344816" cy="48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Обмен     мнением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sz="3200" dirty="0" smtClean="0">
                <a:solidFill>
                  <a:srgbClr val="00B050"/>
                </a:solidFill>
              </a:rPr>
              <a:t>Какие моменты в организации математической предметно – развивающей среды Вас заинтересовали ? </a:t>
            </a:r>
          </a:p>
          <a:p>
            <a:r>
              <a:rPr lang="ru-RU" sz="3200" dirty="0" smtClean="0">
                <a:solidFill>
                  <a:srgbClr val="00B050"/>
                </a:solidFill>
              </a:rPr>
              <a:t>Поделитесь опытом или идеями о  формах  организации  математических центров в дошкольных группах  (из опыта вашего детского сада)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ФГОС ДО  р2\п 2,6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содержание   образовательной области </a:t>
            </a: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«Познавательное развитие»</a:t>
            </a:r>
            <a:endParaRPr lang="ru-RU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Направлено на достижение целей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у детей  интеллектуального потенциала,  познавательных  мотиваций,  интересов,  любознательности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2. 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элементарных математических представлений (ФЭМП)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3.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развития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познавательно-исследовательской деятельности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4.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ознакомления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 предметным окружением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5.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ознакомления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 социальным миром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6.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ознакомления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 миром природы.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0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400" b="1" dirty="0" smtClean="0">
                <a:solidFill>
                  <a:srgbClr val="FF0000"/>
                </a:solidFill>
              </a:rPr>
              <a:t>Основные цели и задачи ФЭМП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Формирование</a:t>
            </a:r>
            <a:r>
              <a:rPr lang="ru-RU" sz="3200" dirty="0" smtClean="0">
                <a:solidFill>
                  <a:srgbClr val="0070C0"/>
                </a:solidFill>
              </a:rPr>
              <a:t> элементарных математических представлений</a:t>
            </a:r>
          </a:p>
          <a:p>
            <a:r>
              <a:rPr lang="ru-RU" sz="3200" dirty="0" smtClean="0">
                <a:solidFill>
                  <a:srgbClr val="0070C0"/>
                </a:solidFill>
              </a:rPr>
              <a:t>Дать детям первичные </a:t>
            </a:r>
            <a:r>
              <a:rPr lang="ru-RU" sz="3200" b="1" dirty="0" smtClean="0">
                <a:solidFill>
                  <a:srgbClr val="0070C0"/>
                </a:solidFill>
              </a:rPr>
              <a:t>представления</a:t>
            </a:r>
            <a:r>
              <a:rPr lang="ru-RU" sz="3200" dirty="0" smtClean="0">
                <a:solidFill>
                  <a:srgbClr val="0070C0"/>
                </a:solidFill>
              </a:rPr>
              <a:t> об основных свойствах и отношениях объектов окружающего мира</a:t>
            </a:r>
          </a:p>
          <a:p>
            <a:r>
              <a:rPr lang="ru-RU" sz="3200" b="1" dirty="0" smtClean="0">
                <a:solidFill>
                  <a:srgbClr val="0070C0"/>
                </a:solidFill>
              </a:rPr>
              <a:t>Развивать</a:t>
            </a:r>
            <a:r>
              <a:rPr lang="ru-RU" sz="3200" dirty="0" smtClean="0">
                <a:solidFill>
                  <a:srgbClr val="0070C0"/>
                </a:solidFill>
              </a:rPr>
              <a:t>  и </a:t>
            </a:r>
            <a:r>
              <a:rPr lang="ru-RU" sz="3200" b="1" dirty="0" smtClean="0">
                <a:solidFill>
                  <a:srgbClr val="0070C0"/>
                </a:solidFill>
              </a:rPr>
              <a:t>уточнять</a:t>
            </a:r>
            <a:r>
              <a:rPr lang="ru-RU" sz="3200" dirty="0" smtClean="0">
                <a:solidFill>
                  <a:srgbClr val="0070C0"/>
                </a:solidFill>
              </a:rPr>
              <a:t> знания и  представления детей о форме, цвете, размере, количестве, числе, части и целом, пространстве и времени.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5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аспект – ФЭМП 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элементарных математических представлений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Количество </a:t>
            </a:r>
          </a:p>
          <a:p>
            <a:r>
              <a:rPr lang="ru-RU" dirty="0" smtClean="0"/>
              <a:t>Величина </a:t>
            </a:r>
          </a:p>
          <a:p>
            <a:r>
              <a:rPr lang="ru-RU" dirty="0" smtClean="0"/>
              <a:t>Форма</a:t>
            </a:r>
          </a:p>
          <a:p>
            <a:r>
              <a:rPr lang="ru-RU" dirty="0" smtClean="0"/>
              <a:t>Ориентировка в пространстве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Количество и </a:t>
            </a:r>
            <a:r>
              <a:rPr lang="ru-RU" dirty="0" smtClean="0">
                <a:solidFill>
                  <a:srgbClr val="0070C0"/>
                </a:solidFill>
              </a:rPr>
              <a:t>счет.</a:t>
            </a:r>
          </a:p>
          <a:p>
            <a:r>
              <a:rPr lang="ru-RU" dirty="0" smtClean="0"/>
              <a:t>Величина</a:t>
            </a:r>
          </a:p>
          <a:p>
            <a:r>
              <a:rPr lang="ru-RU" dirty="0" smtClean="0"/>
              <a:t>Форма</a:t>
            </a:r>
          </a:p>
          <a:p>
            <a:r>
              <a:rPr lang="ru-RU" dirty="0" smtClean="0"/>
              <a:t>Ориентировка в пространстве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Ориентировка во времени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779160"/>
          </a:xfrm>
        </p:spPr>
        <p:txBody>
          <a:bodyPr/>
          <a:lstStyle/>
          <a:p>
            <a:r>
              <a:rPr lang="ru-RU" dirty="0" smtClean="0"/>
              <a:t>Вторая группа  раннего возраста  2-3 лет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Дошкольный возраст</a:t>
            </a:r>
          </a:p>
          <a:p>
            <a:pPr algn="ctr"/>
            <a:r>
              <a:rPr lang="ru-RU" dirty="0" smtClean="0"/>
              <a:t> 3-4- 5-6-7 лет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2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Материально – техническое  обеспечение  - методические пособия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smtClean="0"/>
              <a:t>Программа и технологии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Методички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74441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381642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Материально – техническое обеспечение программы: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Рабочие тетради «Математика для малышей</a:t>
            </a:r>
          </a:p>
          <a:p>
            <a:r>
              <a:rPr lang="ru-RU" dirty="0" smtClean="0"/>
              <a:t>«Я считаю до пяти»</a:t>
            </a:r>
          </a:p>
          <a:p>
            <a:r>
              <a:rPr lang="ru-RU" dirty="0" smtClean="0"/>
              <a:t>«З0 занятий для успешного развития</a:t>
            </a:r>
          </a:p>
          <a:p>
            <a:pPr>
              <a:buNone/>
            </a:pPr>
            <a:r>
              <a:rPr lang="ru-RU" dirty="0" smtClean="0"/>
              <a:t>     ребенка» 2 части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 err="1" smtClean="0"/>
              <a:t>Учебно</a:t>
            </a:r>
            <a:r>
              <a:rPr lang="ru-RU" dirty="0" smtClean="0"/>
              <a:t> – методический комплект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600" dirty="0" smtClean="0"/>
              <a:t>Учебные пособия для  </a:t>
            </a:r>
            <a:r>
              <a:rPr lang="ru-RU" sz="1600" dirty="0" err="1" smtClean="0"/>
              <a:t>инливидуальной</a:t>
            </a:r>
            <a:r>
              <a:rPr lang="ru-RU" sz="1600" dirty="0" smtClean="0"/>
              <a:t>  деятельности дошкольников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92896"/>
            <a:ext cx="360040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60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</a:t>
            </a:r>
            <a:r>
              <a:rPr lang="ru-RU" dirty="0" err="1" smtClean="0">
                <a:solidFill>
                  <a:srgbClr val="FF0000"/>
                </a:solidFill>
              </a:rPr>
              <a:t>манипулятивных</a:t>
            </a:r>
            <a:r>
              <a:rPr lang="ru-RU" dirty="0" smtClean="0">
                <a:solidFill>
                  <a:srgbClr val="FF0000"/>
                </a:solidFill>
              </a:rPr>
              <a:t>  (настольных) игр и игрушек математического содержания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5"/>
            <a:ext cx="4011333" cy="468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46" y="1759774"/>
            <a:ext cx="4214589" cy="462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математических игр  на тематические сюжеты с образными игрушками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1"/>
            <a:ext cx="4176464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7766"/>
            <a:ext cx="4104456" cy="485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741</TotalTime>
  <Words>895</Words>
  <Application>Microsoft Office PowerPoint</Application>
  <PresentationFormat>Экран (4:3)</PresentationFormat>
  <Paragraphs>168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Эркер</vt:lpstr>
      <vt:lpstr>  Информационно консультативный материал  по теме : «Математическая предметно-развивающая и игровая среда»  </vt:lpstr>
      <vt:lpstr>ФГОС ДО (Р-3\п-3.3.)  Требования к развивающей  предметно - пространственной среде </vt:lpstr>
      <vt:lpstr>   ФГОС ДО  р2\п 2,6 содержание   образовательной области  «Познавательное развитие»</vt:lpstr>
      <vt:lpstr> Основные цели и задачи ФЭМП</vt:lpstr>
      <vt:lpstr>         аспект – ФЭМП   формирование элементарных математических представлений</vt:lpstr>
      <vt:lpstr>Материально – техническое  обеспечение  - методические пособия</vt:lpstr>
      <vt:lpstr>Материально – техническое обеспечение программы:</vt:lpstr>
      <vt:lpstr>Центр манипулятивных  (настольных) игр и игрушек математического содержания </vt:lpstr>
      <vt:lpstr>Центр математических игр  на тематические сюжеты с образными игрушками</vt:lpstr>
      <vt:lpstr>Центр отобразительных  игр   с математическим содержанием  на тематические сюжеты </vt:lpstr>
      <vt:lpstr>Атрибуты для создания  мини-квартиры (величина, счет, количество,  цвет, материал изготовления,  расположение др)</vt:lpstr>
      <vt:lpstr>Центра сюжетно ролевых  игр с элементами отобразительных игр математического содержания </vt:lpstr>
      <vt:lpstr> Центр конструктивных игр с образными игрушками</vt:lpstr>
      <vt:lpstr>Конструирование для формирования наглядно-образного мышления</vt:lpstr>
      <vt:lpstr>           Центр дидактических игрушек для математического развития детей </vt:lpstr>
      <vt:lpstr>Математический  центр совместной деятельности детей и взрослых</vt:lpstr>
      <vt:lpstr>Центр детского самовыражения </vt:lpstr>
      <vt:lpstr>Воздушные модули, ленты</vt:lpstr>
      <vt:lpstr>Центр экспериментирования с различными доступными  материалами </vt:lpstr>
      <vt:lpstr>Познавательная деятельность – исследование, экспериментирование </vt:lpstr>
      <vt:lpstr>Исследовательская деятельность </vt:lpstr>
      <vt:lpstr>Самостоятельные игры детей  (усвоение математических представлений). </vt:lpstr>
      <vt:lpstr> Центр  самостоятельной деятельности   детей </vt:lpstr>
      <vt:lpstr>Интегративный подход  организации  математической среды </vt:lpstr>
      <vt:lpstr>Центр двигательной активности и игр малой подвижности  с математическим  содержанием </vt:lpstr>
      <vt:lpstr>Обмен     мнением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Математическая предметно-развивающая и игровая среда</dc:title>
  <dc:creator>1</dc:creator>
  <cp:lastModifiedBy>1</cp:lastModifiedBy>
  <cp:revision>75</cp:revision>
  <dcterms:created xsi:type="dcterms:W3CDTF">2016-10-05T00:57:07Z</dcterms:created>
  <dcterms:modified xsi:type="dcterms:W3CDTF">2016-10-10T13:57:36Z</dcterms:modified>
</cp:coreProperties>
</file>